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2" r:id="rId3"/>
    <p:sldId id="256" r:id="rId4"/>
    <p:sldId id="257" r:id="rId5"/>
    <p:sldId id="262" r:id="rId6"/>
    <p:sldId id="264" r:id="rId7"/>
    <p:sldId id="260" r:id="rId8"/>
    <p:sldId id="258" r:id="rId9"/>
    <p:sldId id="259" r:id="rId10"/>
    <p:sldId id="270" r:id="rId11"/>
    <p:sldId id="271" r:id="rId12"/>
    <p:sldId id="265" r:id="rId13"/>
    <p:sldId id="266" r:id="rId14"/>
    <p:sldId id="267" r:id="rId15"/>
    <p:sldId id="268" r:id="rId16"/>
    <p:sldId id="269" r:id="rId17"/>
    <p:sldId id="263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75FB9-BD73-4B49-8194-58F684300EB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B98FC2-30BD-455C-9F35-6C60CA2CE4DA}">
      <dgm:prSet phldrT="[Текст]" custT="1"/>
      <dgm:spPr/>
      <dgm:t>
        <a:bodyPr/>
        <a:lstStyle/>
        <a:p>
          <a:pPr algn="ctr"/>
          <a:r>
            <a:rPr lang="ru-RU" sz="1600" b="1" dirty="0" smtClean="0"/>
            <a:t>Члены Молодёжной палаты района Крюково регулярно принимают участие во встречах префекта и главы управы с жителями.</a:t>
          </a:r>
          <a:endParaRPr lang="ru-RU" sz="1600" b="1" dirty="0"/>
        </a:p>
      </dgm:t>
    </dgm:pt>
    <dgm:pt modelId="{7FA46B45-0634-4084-AF42-C9720560B8C0}" type="parTrans" cxnId="{162FFAFA-C91B-4867-8B8C-D3B55ECF748E}">
      <dgm:prSet/>
      <dgm:spPr/>
      <dgm:t>
        <a:bodyPr/>
        <a:lstStyle/>
        <a:p>
          <a:endParaRPr lang="ru-RU"/>
        </a:p>
      </dgm:t>
    </dgm:pt>
    <dgm:pt modelId="{8E9EF597-D140-429D-8826-4736F1FFE76C}" type="sibTrans" cxnId="{162FFAFA-C91B-4867-8B8C-D3B55ECF748E}">
      <dgm:prSet/>
      <dgm:spPr/>
      <dgm:t>
        <a:bodyPr/>
        <a:lstStyle/>
        <a:p>
          <a:endParaRPr lang="ru-RU"/>
        </a:p>
      </dgm:t>
    </dgm:pt>
    <dgm:pt modelId="{AE6412E5-946F-41BD-AFEC-BFB940D06EC0}">
      <dgm:prSet custT="1"/>
      <dgm:spPr/>
      <dgm:t>
        <a:bodyPr/>
        <a:lstStyle/>
        <a:p>
          <a:pPr algn="ctr"/>
          <a:r>
            <a:rPr lang="ru-RU" sz="1500" b="1" dirty="0" smtClean="0"/>
            <a:t>Также участвуют в добровольческих и общественных мероприятиях: общегородских субботниках, акциях по посадке деревьев, праздничных шествиях, принимают участие в конкурсах</a:t>
          </a:r>
          <a:r>
            <a:rPr lang="ru-RU" sz="1600" b="1" dirty="0" smtClean="0"/>
            <a:t>. </a:t>
          </a:r>
        </a:p>
      </dgm:t>
    </dgm:pt>
    <dgm:pt modelId="{8BA7F39C-2351-40ED-8F4B-EAF6ED201F23}" type="parTrans" cxnId="{D9A083FD-E29E-4051-B2C9-18C0A4114E0D}">
      <dgm:prSet/>
      <dgm:spPr/>
      <dgm:t>
        <a:bodyPr/>
        <a:lstStyle/>
        <a:p>
          <a:endParaRPr lang="ru-RU"/>
        </a:p>
      </dgm:t>
    </dgm:pt>
    <dgm:pt modelId="{F843A88F-15DE-4019-8201-A5D9F8C08AD9}" type="sibTrans" cxnId="{D9A083FD-E29E-4051-B2C9-18C0A4114E0D}">
      <dgm:prSet/>
      <dgm:spPr/>
      <dgm:t>
        <a:bodyPr/>
        <a:lstStyle/>
        <a:p>
          <a:endParaRPr lang="ru-RU"/>
        </a:p>
      </dgm:t>
    </dgm:pt>
    <dgm:pt modelId="{61E3D713-A8F3-411E-ABF2-00AD0F79B9B3}">
      <dgm:prSet custT="1"/>
      <dgm:spPr/>
      <dgm:t>
        <a:bodyPr/>
        <a:lstStyle/>
        <a:p>
          <a:pPr algn="ctr"/>
          <a:r>
            <a:rPr lang="ru-RU" sz="1600" b="1" dirty="0" smtClean="0"/>
            <a:t>Члены Молодёжной палаты района Крюково принимают участие в военно-патриотических мероприятиях, культурно-досуговых, праздничных и спортивных мероприятиях на территории города.</a:t>
          </a:r>
        </a:p>
      </dgm:t>
    </dgm:pt>
    <dgm:pt modelId="{0E4A0CDD-5BE8-4103-A927-4ABDDC25337D}" type="parTrans" cxnId="{45AA08F5-2D35-4192-A53D-FD387C433B67}">
      <dgm:prSet/>
      <dgm:spPr/>
      <dgm:t>
        <a:bodyPr/>
        <a:lstStyle/>
        <a:p>
          <a:endParaRPr lang="ru-RU"/>
        </a:p>
      </dgm:t>
    </dgm:pt>
    <dgm:pt modelId="{BBA543F7-0332-452D-B9F1-97C0B1514E5D}" type="sibTrans" cxnId="{45AA08F5-2D35-4192-A53D-FD387C433B67}">
      <dgm:prSet/>
      <dgm:spPr/>
      <dgm:t>
        <a:bodyPr/>
        <a:lstStyle/>
        <a:p>
          <a:endParaRPr lang="ru-RU"/>
        </a:p>
      </dgm:t>
    </dgm:pt>
    <dgm:pt modelId="{60548915-F073-4150-A3EA-30D2C216E3CD}" type="pres">
      <dgm:prSet presAssocID="{F6175FB9-BD73-4B49-8194-58F684300E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ECB40A-1987-4C38-B84F-F312620B59AB}" type="pres">
      <dgm:prSet presAssocID="{EDB98FC2-30BD-455C-9F35-6C60CA2CE4DA}" presName="composite" presStyleCnt="0"/>
      <dgm:spPr/>
    </dgm:pt>
    <dgm:pt modelId="{664A3019-949F-4DD6-804A-67EDFFA9BAD6}" type="pres">
      <dgm:prSet presAssocID="{EDB98FC2-30BD-455C-9F35-6C60CA2CE4DA}" presName="rect1" presStyleLbl="trAlignAcc1" presStyleIdx="0" presStyleCnt="3" custScaleX="108350" custLinFactY="100000" custLinFactNeighborX="-3722" custLinFactNeighborY="191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ED831-9CBA-4A2C-A48C-C7E6B1BCF808}" type="pres">
      <dgm:prSet presAssocID="{EDB98FC2-30BD-455C-9F35-6C60CA2CE4DA}" presName="rect2" presStyleLbl="fgImgPlace1" presStyleIdx="0" presStyleCnt="3" custScaleX="166875" custScaleY="118450" custLinFactY="100000" custLinFactNeighborX="-62799" custLinFactNeighborY="18879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7425584B-1F87-4126-B521-E806B7932581}" type="pres">
      <dgm:prSet presAssocID="{8E9EF597-D140-429D-8826-4736F1FFE76C}" presName="sibTrans" presStyleCnt="0"/>
      <dgm:spPr/>
    </dgm:pt>
    <dgm:pt modelId="{CC1EB323-30ED-4B79-B8F6-08084F97DECC}" type="pres">
      <dgm:prSet presAssocID="{61E3D713-A8F3-411E-ABF2-00AD0F79B9B3}" presName="composite" presStyleCnt="0"/>
      <dgm:spPr/>
    </dgm:pt>
    <dgm:pt modelId="{B385B2A1-1943-475C-A880-8BAF0113AAC5}" type="pres">
      <dgm:prSet presAssocID="{61E3D713-A8F3-411E-ABF2-00AD0F79B9B3}" presName="rect1" presStyleLbl="trAlignAcc1" presStyleIdx="1" presStyleCnt="3" custScaleX="112140" custScaleY="126354" custLinFactY="-33439" custLinFactNeighborX="-120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D63D8-413D-4A38-BFDA-6BBDFD25BB54}" type="pres">
      <dgm:prSet presAssocID="{61E3D713-A8F3-411E-ABF2-00AD0F79B9B3}" presName="rect2" presStyleLbl="fgImgPlace1" presStyleIdx="1" presStyleCnt="3" custScaleX="180935" custScaleY="123900" custLinFactY="-13242" custLinFactNeighborX="-56677" custLinFactNeighborY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DF0DAEB5-6507-4946-98FE-637336FC793B}" type="pres">
      <dgm:prSet presAssocID="{BBA543F7-0332-452D-B9F1-97C0B1514E5D}" presName="sibTrans" presStyleCnt="0"/>
      <dgm:spPr/>
    </dgm:pt>
    <dgm:pt modelId="{89C70CA0-D42B-4862-AC0C-8407E59029CB}" type="pres">
      <dgm:prSet presAssocID="{AE6412E5-946F-41BD-AFEC-BFB940D06EC0}" presName="composite" presStyleCnt="0"/>
      <dgm:spPr/>
    </dgm:pt>
    <dgm:pt modelId="{CC57EEA0-D54F-4468-A323-720ABC484DC1}" type="pres">
      <dgm:prSet presAssocID="{AE6412E5-946F-41BD-AFEC-BFB940D06EC0}" presName="rect1" presStyleLbl="trAlignAcc1" presStyleIdx="2" presStyleCnt="3" custScaleX="101966" custScaleY="113474" custLinFactY="-36973" custLinFactNeighborX="427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7B3F0-C126-476F-8187-0D450E93BD05}" type="pres">
      <dgm:prSet presAssocID="{AE6412E5-946F-41BD-AFEC-BFB940D06EC0}" presName="rect2" presStyleLbl="fgImgPlace1" presStyleIdx="2" presStyleCnt="3" custScaleX="168480" custScaleY="121979" custLinFactX="7915" custLinFactY="-22775" custLinFactNeighborX="100000" custLinFactNeighborY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</dgm:ptLst>
  <dgm:cxnLst>
    <dgm:cxn modelId="{CDA9E78D-766A-42CE-8B1E-69CA4B258133}" type="presOf" srcId="{EDB98FC2-30BD-455C-9F35-6C60CA2CE4DA}" destId="{664A3019-949F-4DD6-804A-67EDFFA9BAD6}" srcOrd="0" destOrd="0" presId="urn:microsoft.com/office/officeart/2008/layout/PictureStrips"/>
    <dgm:cxn modelId="{DE75CA2F-EE41-49C2-B0E3-E0FF9C3D6A38}" type="presOf" srcId="{61E3D713-A8F3-411E-ABF2-00AD0F79B9B3}" destId="{B385B2A1-1943-475C-A880-8BAF0113AAC5}" srcOrd="0" destOrd="0" presId="urn:microsoft.com/office/officeart/2008/layout/PictureStrips"/>
    <dgm:cxn modelId="{45AA08F5-2D35-4192-A53D-FD387C433B67}" srcId="{F6175FB9-BD73-4B49-8194-58F684300EBC}" destId="{61E3D713-A8F3-411E-ABF2-00AD0F79B9B3}" srcOrd="1" destOrd="0" parTransId="{0E4A0CDD-5BE8-4103-A927-4ABDDC25337D}" sibTransId="{BBA543F7-0332-452D-B9F1-97C0B1514E5D}"/>
    <dgm:cxn modelId="{D9A083FD-E29E-4051-B2C9-18C0A4114E0D}" srcId="{F6175FB9-BD73-4B49-8194-58F684300EBC}" destId="{AE6412E5-946F-41BD-AFEC-BFB940D06EC0}" srcOrd="2" destOrd="0" parTransId="{8BA7F39C-2351-40ED-8F4B-EAF6ED201F23}" sibTransId="{F843A88F-15DE-4019-8201-A5D9F8C08AD9}"/>
    <dgm:cxn modelId="{A2E9256D-EB57-479F-B487-3FA6DB6470CB}" type="presOf" srcId="{AE6412E5-946F-41BD-AFEC-BFB940D06EC0}" destId="{CC57EEA0-D54F-4468-A323-720ABC484DC1}" srcOrd="0" destOrd="0" presId="urn:microsoft.com/office/officeart/2008/layout/PictureStrips"/>
    <dgm:cxn modelId="{162FFAFA-C91B-4867-8B8C-D3B55ECF748E}" srcId="{F6175FB9-BD73-4B49-8194-58F684300EBC}" destId="{EDB98FC2-30BD-455C-9F35-6C60CA2CE4DA}" srcOrd="0" destOrd="0" parTransId="{7FA46B45-0634-4084-AF42-C9720560B8C0}" sibTransId="{8E9EF597-D140-429D-8826-4736F1FFE76C}"/>
    <dgm:cxn modelId="{2BE16BD4-569F-4255-9698-807564088738}" type="presOf" srcId="{F6175FB9-BD73-4B49-8194-58F684300EBC}" destId="{60548915-F073-4150-A3EA-30D2C216E3CD}" srcOrd="0" destOrd="0" presId="urn:microsoft.com/office/officeart/2008/layout/PictureStrips"/>
    <dgm:cxn modelId="{18D9E1DD-C82C-4DD3-9FFB-9E076F454C3B}" type="presParOf" srcId="{60548915-F073-4150-A3EA-30D2C216E3CD}" destId="{4FECB40A-1987-4C38-B84F-F312620B59AB}" srcOrd="0" destOrd="0" presId="urn:microsoft.com/office/officeart/2008/layout/PictureStrips"/>
    <dgm:cxn modelId="{A5E81172-AC25-4AD2-9593-EB010E1B40BE}" type="presParOf" srcId="{4FECB40A-1987-4C38-B84F-F312620B59AB}" destId="{664A3019-949F-4DD6-804A-67EDFFA9BAD6}" srcOrd="0" destOrd="0" presId="urn:microsoft.com/office/officeart/2008/layout/PictureStrips"/>
    <dgm:cxn modelId="{CA15D3A9-9FB3-4F3C-84EB-2466E2FCBD3D}" type="presParOf" srcId="{4FECB40A-1987-4C38-B84F-F312620B59AB}" destId="{9AAED831-9CBA-4A2C-A48C-C7E6B1BCF808}" srcOrd="1" destOrd="0" presId="urn:microsoft.com/office/officeart/2008/layout/PictureStrips"/>
    <dgm:cxn modelId="{6E9999B4-3D39-4B66-AE29-C274E325FE36}" type="presParOf" srcId="{60548915-F073-4150-A3EA-30D2C216E3CD}" destId="{7425584B-1F87-4126-B521-E806B7932581}" srcOrd="1" destOrd="0" presId="urn:microsoft.com/office/officeart/2008/layout/PictureStrips"/>
    <dgm:cxn modelId="{5DF3FF5A-EB61-4A20-9582-6776D1297BB0}" type="presParOf" srcId="{60548915-F073-4150-A3EA-30D2C216E3CD}" destId="{CC1EB323-30ED-4B79-B8F6-08084F97DECC}" srcOrd="2" destOrd="0" presId="urn:microsoft.com/office/officeart/2008/layout/PictureStrips"/>
    <dgm:cxn modelId="{67311F4D-92B8-4CBB-95E5-73193E1B27B2}" type="presParOf" srcId="{CC1EB323-30ED-4B79-B8F6-08084F97DECC}" destId="{B385B2A1-1943-475C-A880-8BAF0113AAC5}" srcOrd="0" destOrd="0" presId="urn:microsoft.com/office/officeart/2008/layout/PictureStrips"/>
    <dgm:cxn modelId="{37E1D15C-8E90-4C9C-9BA7-571975D05BC6}" type="presParOf" srcId="{CC1EB323-30ED-4B79-B8F6-08084F97DECC}" destId="{A8DD63D8-413D-4A38-BFDA-6BBDFD25BB54}" srcOrd="1" destOrd="0" presId="urn:microsoft.com/office/officeart/2008/layout/PictureStrips"/>
    <dgm:cxn modelId="{7DA12BA8-C3FA-40E3-8F4F-0FB188B3EA88}" type="presParOf" srcId="{60548915-F073-4150-A3EA-30D2C216E3CD}" destId="{DF0DAEB5-6507-4946-98FE-637336FC793B}" srcOrd="3" destOrd="0" presId="urn:microsoft.com/office/officeart/2008/layout/PictureStrips"/>
    <dgm:cxn modelId="{150E5B56-0AFA-4993-AC48-09C7D6F9EA2E}" type="presParOf" srcId="{60548915-F073-4150-A3EA-30D2C216E3CD}" destId="{89C70CA0-D42B-4862-AC0C-8407E59029CB}" srcOrd="4" destOrd="0" presId="urn:microsoft.com/office/officeart/2008/layout/PictureStrips"/>
    <dgm:cxn modelId="{17AC260B-ED45-4684-AC52-94B74451B57E}" type="presParOf" srcId="{89C70CA0-D42B-4862-AC0C-8407E59029CB}" destId="{CC57EEA0-D54F-4468-A323-720ABC484DC1}" srcOrd="0" destOrd="0" presId="urn:microsoft.com/office/officeart/2008/layout/PictureStrips"/>
    <dgm:cxn modelId="{8DE5F06C-BF3C-44A7-84C6-FDAAB0FEC9CD}" type="presParOf" srcId="{89C70CA0-D42B-4862-AC0C-8407E59029CB}" destId="{8C77B3F0-C126-476F-8187-0D450E93BD0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A3019-949F-4DD6-804A-67EDFFA9BAD6}">
      <dsp:nvSpPr>
        <dsp:cNvPr id="0" name=""/>
        <dsp:cNvSpPr/>
      </dsp:nvSpPr>
      <dsp:spPr>
        <a:xfrm>
          <a:off x="2481171" y="3888430"/>
          <a:ext cx="4174039" cy="12038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Члены Молодёжной палаты района Крюково регулярно принимают участие во встречах префекта и главы управы с жителями.</a:t>
          </a:r>
          <a:endParaRPr lang="ru-RU" sz="1600" b="1" kern="1200" dirty="0"/>
        </a:p>
      </dsp:txBody>
      <dsp:txXfrm>
        <a:off x="2481171" y="3888430"/>
        <a:ext cx="4174039" cy="1203864"/>
      </dsp:txXfrm>
    </dsp:sp>
    <dsp:sp modelId="{9AAED831-9CBA-4A2C-A48C-C7E6B1BCF808}">
      <dsp:nvSpPr>
        <dsp:cNvPr id="0" name=""/>
        <dsp:cNvSpPr/>
      </dsp:nvSpPr>
      <dsp:spPr>
        <a:xfrm>
          <a:off x="1813887" y="3744412"/>
          <a:ext cx="1406264" cy="14972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5B2A1-1943-475C-A880-8BAF0113AAC5}">
      <dsp:nvSpPr>
        <dsp:cNvPr id="0" name=""/>
        <dsp:cNvSpPr/>
      </dsp:nvSpPr>
      <dsp:spPr>
        <a:xfrm>
          <a:off x="2498291" y="288817"/>
          <a:ext cx="4320044" cy="15211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Члены Молодёжной палаты района Крюково принимают участие в военно-патриотических мероприятиях, культурно-досуговых, праздничных и спортивных мероприятиях на территории города.</a:t>
          </a:r>
        </a:p>
      </dsp:txBody>
      <dsp:txXfrm>
        <a:off x="2498291" y="288817"/>
        <a:ext cx="4320044" cy="1521131"/>
      </dsp:txXfrm>
    </dsp:sp>
    <dsp:sp modelId="{A8DD63D8-413D-4A38-BFDA-6BBDFD25BB54}">
      <dsp:nvSpPr>
        <dsp:cNvPr id="0" name=""/>
        <dsp:cNvSpPr/>
      </dsp:nvSpPr>
      <dsp:spPr>
        <a:xfrm>
          <a:off x="1799355" y="297484"/>
          <a:ext cx="1524748" cy="156616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7EEA0-D54F-4468-A323-720ABC484DC1}">
      <dsp:nvSpPr>
        <dsp:cNvPr id="0" name=""/>
        <dsp:cNvSpPr/>
      </dsp:nvSpPr>
      <dsp:spPr>
        <a:xfrm>
          <a:off x="4457850" y="2136880"/>
          <a:ext cx="3928104" cy="13660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Также участвуют в добровольческих и общественных мероприятиях: общегородских субботниках, акциях по посадке деревьев, праздничных шествиях, принимают участие в конкурсах</a:t>
          </a:r>
          <a:r>
            <a:rPr lang="ru-RU" sz="1600" b="1" kern="1200" dirty="0" smtClean="0"/>
            <a:t>. </a:t>
          </a:r>
        </a:p>
      </dsp:txBody>
      <dsp:txXfrm>
        <a:off x="4457850" y="2136880"/>
        <a:ext cx="3928104" cy="1366073"/>
      </dsp:txXfrm>
    </dsp:sp>
    <dsp:sp modelId="{8C77B3F0-C126-476F-8187-0D450E93BD05}">
      <dsp:nvSpPr>
        <dsp:cNvPr id="0" name=""/>
        <dsp:cNvSpPr/>
      </dsp:nvSpPr>
      <dsp:spPr>
        <a:xfrm>
          <a:off x="3310605" y="2002201"/>
          <a:ext cx="1419789" cy="154188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2EFC6-357A-4EB1-87E2-0AFFAF82B4A0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060EB-26E5-4C39-8270-17912E3A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11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1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6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808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0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33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69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360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84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32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8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6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0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0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0EB-26E5-4C39-8270-17912E3AA92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7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6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88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5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10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 descr="Москва-панорама_3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771"/>
          <a:stretch>
            <a:fillRect/>
          </a:stretch>
        </p:blipFill>
        <p:spPr>
          <a:xfrm>
            <a:off x="71407" y="4185317"/>
            <a:ext cx="9001156" cy="2601271"/>
          </a:xfrm>
          <a:prstGeom prst="rect">
            <a:avLst/>
          </a:prstGeom>
        </p:spPr>
      </p:pic>
      <p:pic>
        <p:nvPicPr>
          <p:cNvPr id="7" name="Рисунок 12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286248" y="916084"/>
            <a:ext cx="571504" cy="672206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одзаголовок 4"/>
          <p:cNvSpPr txBox="1">
            <a:spLocks/>
          </p:cNvSpPr>
          <p:nvPr userDrawn="1"/>
        </p:nvSpPr>
        <p:spPr bwMode="auto">
          <a:xfrm>
            <a:off x="1211265" y="642939"/>
            <a:ext cx="67214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МОСКВА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14952"/>
            <a:ext cx="6400800" cy="142398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43052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8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58DBF-3AD6-4B00-999F-D06F5597978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4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14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7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7" name="Прямая соединительная линия 13"/>
          <p:cNvCxnSpPr/>
          <p:nvPr userDrawn="1"/>
        </p:nvCxnSpPr>
        <p:spPr>
          <a:xfrm>
            <a:off x="214315" y="78581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pic>
        <p:nvPicPr>
          <p:cNvPr id="9" name="Рисунок 15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214291"/>
            <a:ext cx="7858180" cy="500066"/>
          </a:xfrm>
        </p:spPr>
        <p:txBody>
          <a:bodyPr>
            <a:noAutofit/>
          </a:bodyPr>
          <a:lstStyle>
            <a:lvl1pPr algn="ctr">
              <a:defRPr sz="2000" b="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857233"/>
            <a:ext cx="8715436" cy="521497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642940" y="63500"/>
            <a:ext cx="7858125" cy="150813"/>
          </a:xfrm>
        </p:spPr>
        <p:txBody>
          <a:bodyPr/>
          <a:lstStyle>
            <a:lvl1pPr>
              <a:defRPr sz="800" spc="300">
                <a:solidFill>
                  <a:srgbClr val="C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30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11"/>
          </p:nvPr>
        </p:nvSpPr>
        <p:spPr>
          <a:xfrm>
            <a:off x="142875" y="6356352"/>
            <a:ext cx="2133600" cy="365125"/>
          </a:xfrm>
        </p:spPr>
        <p:txBody>
          <a:bodyPr anchor="b"/>
          <a:lstStyle>
            <a:lvl1pPr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67525" y="6356352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B26C4-4D5A-4145-8B58-670C4CBDA67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791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214315" y="78581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pic>
        <p:nvPicPr>
          <p:cNvPr id="10" name="Рисунок 14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1" y="214291"/>
            <a:ext cx="7786743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3" y="857234"/>
            <a:ext cx="4714908" cy="52689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630" y="785796"/>
            <a:ext cx="4143372" cy="507209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>
          <a:xfrm>
            <a:off x="142875" y="6356352"/>
            <a:ext cx="2133600" cy="365125"/>
          </a:xfrm>
        </p:spPr>
        <p:txBody>
          <a:bodyPr anchor="b"/>
          <a:lstStyle>
            <a:lvl1pPr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77865" y="63500"/>
            <a:ext cx="7788275" cy="150813"/>
          </a:xfrm>
        </p:spPr>
        <p:txBody>
          <a:bodyPr/>
          <a:lstStyle>
            <a:lvl1pPr>
              <a:defRPr sz="800" spc="300">
                <a:solidFill>
                  <a:srgbClr val="C0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30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E5EBF-CEF4-45CB-B10D-B004DBC5EC4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04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14313" y="785813"/>
            <a:ext cx="47148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рямоугольник 13"/>
          <p:cNvSpPr/>
          <p:nvPr userDrawn="1"/>
        </p:nvSpPr>
        <p:spPr>
          <a:xfrm>
            <a:off x="4929190" y="142876"/>
            <a:ext cx="4071937" cy="6357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12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 descr="all-grey-gree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177800"/>
            <a:ext cx="4271963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7"/>
          <p:cNvGrpSpPr>
            <a:grpSpLocks/>
          </p:cNvGrpSpPr>
          <p:nvPr userDrawn="1"/>
        </p:nvGrpSpPr>
        <p:grpSpPr bwMode="auto">
          <a:xfrm>
            <a:off x="5375276" y="1886003"/>
            <a:ext cx="3106739" cy="1979513"/>
            <a:chOff x="2085956" y="4050660"/>
            <a:chExt cx="5715040" cy="3639722"/>
          </a:xfrm>
        </p:grpSpPr>
        <p:sp>
          <p:nvSpPr>
            <p:cNvPr id="12" name="Прямоугольник 18"/>
            <p:cNvSpPr/>
            <p:nvPr userDrawn="1"/>
          </p:nvSpPr>
          <p:spPr>
            <a:xfrm>
              <a:off x="4229462" y="4050660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Матушкино</a:t>
              </a:r>
            </a:p>
          </p:txBody>
        </p:sp>
        <p:sp>
          <p:nvSpPr>
            <p:cNvPr id="13" name="Прямоугольник 19"/>
            <p:cNvSpPr/>
            <p:nvPr userDrawn="1"/>
          </p:nvSpPr>
          <p:spPr>
            <a:xfrm>
              <a:off x="2085956" y="7407429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Крюково</a:t>
              </a:r>
            </a:p>
          </p:txBody>
        </p:sp>
        <p:sp>
          <p:nvSpPr>
            <p:cNvPr id="14" name="Прямоугольник 20"/>
            <p:cNvSpPr/>
            <p:nvPr userDrawn="1"/>
          </p:nvSpPr>
          <p:spPr>
            <a:xfrm>
              <a:off x="2585329" y="4692824"/>
              <a:ext cx="1930324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Силино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21"/>
            <p:cNvSpPr/>
            <p:nvPr userDrawn="1"/>
          </p:nvSpPr>
          <p:spPr>
            <a:xfrm>
              <a:off x="3730089" y="6550722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Старое Крюково</a:t>
              </a:r>
            </a:p>
          </p:txBody>
        </p:sp>
        <p:sp>
          <p:nvSpPr>
            <p:cNvPr id="16" name="Прямоугольник 22"/>
            <p:cNvSpPr/>
            <p:nvPr userDrawn="1"/>
          </p:nvSpPr>
          <p:spPr>
            <a:xfrm>
              <a:off x="5873593" y="5764071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Савелки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2" y="214291"/>
            <a:ext cx="4250561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7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4AEE9-0230-4F47-AFED-EB7697F5516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8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14313" y="785813"/>
            <a:ext cx="47148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рямоугольник 13"/>
          <p:cNvSpPr/>
          <p:nvPr userDrawn="1"/>
        </p:nvSpPr>
        <p:spPr>
          <a:xfrm>
            <a:off x="4929190" y="142876"/>
            <a:ext cx="4071937" cy="6357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12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 descr="all-grey-gree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177800"/>
            <a:ext cx="4271963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2" y="214291"/>
            <a:ext cx="4250561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07626-14DE-4685-B4F8-6CCF180FF36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9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14313" y="785813"/>
            <a:ext cx="47148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рямоугольник 13"/>
          <p:cNvSpPr/>
          <p:nvPr userDrawn="1"/>
        </p:nvSpPr>
        <p:spPr>
          <a:xfrm>
            <a:off x="4929190" y="142876"/>
            <a:ext cx="4071937" cy="6357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12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2" y="214291"/>
            <a:ext cx="4250561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12835-0C62-41E1-A354-074AE4A49DA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68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AutoShape 1"/>
          <p:cNvGraphicFramePr>
            <a:graphicFrameLocks/>
          </p:cNvGraphicFramePr>
          <p:nvPr/>
        </p:nvGraphicFramePr>
        <p:xfrm>
          <a:off x="142876" y="142875"/>
          <a:ext cx="4286251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Точечный рисунок" r:id="rId3" imgW="0" imgH="0" progId="PBrush">
                  <p:embed/>
                </p:oleObj>
              </mc:Choice>
              <mc:Fallback>
                <p:oleObj name="Точечный рисунок" r:id="rId3" imgW="0" imgH="0" progId="PBrush">
                  <p:embed/>
                  <p:pic>
                    <p:nvPicPr>
                      <p:cNvPr id="3" name="AutoShape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6" y="142875"/>
                        <a:ext cx="4286251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88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14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7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447"/>
          <a:stretch>
            <a:fillRect/>
          </a:stretch>
        </p:blipFill>
        <p:spPr>
          <a:xfrm>
            <a:off x="71407" y="5572140"/>
            <a:ext cx="9001156" cy="1214446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500065" y="142876"/>
            <a:ext cx="1200151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МОСКВА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14500" y="142876"/>
            <a:ext cx="6715125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ЮГО-ЗАПАДНЫЙ АДМИНИСТРАТИВНЫЙ ОКРУГ</a:t>
            </a:r>
          </a:p>
        </p:txBody>
      </p:sp>
      <p:cxnSp>
        <p:nvCxnSpPr>
          <p:cNvPr id="9" name="Прямая соединительная линия 13"/>
          <p:cNvCxnSpPr/>
          <p:nvPr userDrawn="1"/>
        </p:nvCxnSpPr>
        <p:spPr>
          <a:xfrm>
            <a:off x="285753" y="50006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4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757207"/>
            <a:ext cx="8715436" cy="50006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1357300"/>
            <a:ext cx="8715436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97C14-4B9A-4CDE-9B0E-04205C1D2F2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0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120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12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7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447"/>
          <a:stretch>
            <a:fillRect/>
          </a:stretch>
        </p:blipFill>
        <p:spPr>
          <a:xfrm>
            <a:off x="71407" y="5572140"/>
            <a:ext cx="9001156" cy="1214446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500065" y="142876"/>
            <a:ext cx="1200151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МОСКВА</a:t>
            </a:r>
          </a:p>
        </p:txBody>
      </p:sp>
      <p:cxnSp>
        <p:nvCxnSpPr>
          <p:cNvPr id="8" name="Прямая соединительная линия 13"/>
          <p:cNvCxnSpPr/>
          <p:nvPr userDrawn="1"/>
        </p:nvCxnSpPr>
        <p:spPr>
          <a:xfrm>
            <a:off x="285753" y="50006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4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714358"/>
            <a:ext cx="8715436" cy="50006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1314448"/>
            <a:ext cx="8715436" cy="46863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987D0-6238-4CF9-A5D0-9ADED6DF096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34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09808-2169-401F-856B-2E70A9CE86E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48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E1708-55B1-42BC-8F0C-87CF75EF272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73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25647-D8DB-45BF-AD56-4F9B0E74AD6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81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5872E-1F7E-4E0D-8F4A-9C20213716B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2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7E9-32B3-47C0-960F-45AB4A554B0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168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CB2E4-C3B7-4F9F-99E4-5E2A5DD8A8C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242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2AF8F-E246-4732-B193-40D206F26F1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45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C91D5-C429-498C-B653-305F3EDCA2B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81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4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D6523-1D3B-4EC8-AB79-1B36B16E2FC0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862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2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0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1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8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1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7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8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F2890-116C-41D1-B103-0C3F4CE4CF93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5376-5FA0-4A6D-8551-D5D25AB93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9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F6F43-4797-4145-A911-FDB906EB5A1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65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0.jpeg"/><Relationship Id="rId4" Type="http://schemas.openxmlformats.org/officeDocument/2006/relationships/image" Target="../media/image10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10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jpe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0.jpeg"/><Relationship Id="rId9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9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10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10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0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496" y="755644"/>
            <a:ext cx="9095411" cy="6057710"/>
          </a:xfrm>
          <a:prstGeom prst="rect">
            <a:avLst/>
          </a:prstGeom>
          <a:blipFill dpi="0" rotWithShape="1">
            <a:blip r:embed="rId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818" y="2132856"/>
            <a:ext cx="8640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 деятельности Молодёжной палаты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района Крюково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83568" y="116632"/>
            <a:ext cx="7858180" cy="64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E1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Зеленоградский административный округ города Москвы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E1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Район Крюково</a:t>
            </a:r>
            <a:endParaRPr kumimoji="0" lang="ru-RU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2E15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9531" y="5177091"/>
            <a:ext cx="645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Докладчик: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Крупенников Павел Игоревич,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Председатель Молодёжной палаты района Крюково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6237312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августа 2018 года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" y="-1"/>
            <a:ext cx="9141695" cy="68597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4128" y="4061114"/>
            <a:ext cx="255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2018 год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5775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6" y="30223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-174511"/>
            <a:ext cx="7488832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Мероприятия _ Февраль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24" y="0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pp.userapi.com/c824701/v824701751/be049/qamOTmz0lt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5234"/>
            <a:ext cx="3240360" cy="229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82414"/>
            <a:ext cx="3240360" cy="2159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9" y="692696"/>
            <a:ext cx="2627784" cy="1970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95" y="692696"/>
            <a:ext cx="2628751" cy="1970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48431"/>
            <a:ext cx="2839583" cy="1892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274227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Уборка памятников и захоронений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9918" y="3628240"/>
            <a:ext cx="312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Встреча с председателем СД МО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184" y="5721260"/>
            <a:ext cx="445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День памяти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войнов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-интернационалистов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206" y="63000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Возложение у памятника в Рожках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" y="30223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-174511"/>
            <a:ext cx="7488832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Мероприятия _ Апрель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24" y="0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2952" y="2376947"/>
            <a:ext cx="231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День космонавтики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7933" y="3511954"/>
            <a:ext cx="312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Общегородской субботник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4979" y="5721259"/>
            <a:ext cx="249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Акция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«Миллион деревьев»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6650" y="3151074"/>
            <a:ext cx="215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Тотальный диктант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2" y="692205"/>
            <a:ext cx="2208245" cy="16561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205"/>
            <a:ext cx="2698288" cy="20237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6" y="2146522"/>
            <a:ext cx="1772637" cy="1329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16073"/>
            <a:ext cx="2481197" cy="18608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81" y="3850508"/>
            <a:ext cx="2280834" cy="17106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70" y="3608994"/>
            <a:ext cx="2193708" cy="29249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25" y="3850508"/>
            <a:ext cx="1819640" cy="24261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50804" y="6200581"/>
            <a:ext cx="2013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Акция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«Память победы»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6" y="2939934"/>
            <a:ext cx="2307728" cy="30769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9545" y="6092028"/>
            <a:ext cx="227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Уборка Захоронений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" y="-11088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-174511"/>
            <a:ext cx="7488832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Мероприятия _ Май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24" y="0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0633" y="3643889"/>
            <a:ext cx="348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Раздача георгиевских ленточек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3633193"/>
            <a:ext cx="308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Акция «Здоровый город»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183" y="6339511"/>
            <a:ext cx="527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Шествие Бессмертного полка на красной площади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13221"/>
            <a:ext cx="3494897" cy="2326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88" y="918117"/>
            <a:ext cx="2016225" cy="2688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" y="925555"/>
            <a:ext cx="2016226" cy="2688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40" y="925556"/>
            <a:ext cx="2016224" cy="2688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45365"/>
            <a:ext cx="1995790" cy="26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" y="-11088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-174511"/>
            <a:ext cx="7488832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Мероприятия _Июнь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24" y="0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3022386"/>
            <a:ext cx="217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День защиты детей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61" y="6009485"/>
            <a:ext cx="308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Акция «Здоровый город»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69432" y="5085184"/>
            <a:ext cx="245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Акция «Вахта памяти»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" y="692696"/>
            <a:ext cx="3009992" cy="2257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822241"/>
            <a:ext cx="2288519" cy="17163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35995"/>
            <a:ext cx="1728192" cy="2304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04" y="1338824"/>
            <a:ext cx="1537532" cy="20528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9" y="3417547"/>
            <a:ext cx="3282003" cy="24615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02" y="894656"/>
            <a:ext cx="313184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22386"/>
            <a:ext cx="2483768" cy="18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" y="-11088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-174511"/>
            <a:ext cx="7488832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Мероприятия _ Июль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24" y="0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95936" y="3140968"/>
            <a:ext cx="45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Награждение членов Молодежной палаты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91" y="3479266"/>
            <a:ext cx="2555776" cy="1697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2807296" cy="1870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62" y="1052736"/>
            <a:ext cx="3024336" cy="2008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206"/>
            <a:ext cx="2918199" cy="19447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2771636"/>
            <a:ext cx="185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День Молодежи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" y="3479266"/>
            <a:ext cx="1902611" cy="26860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00" y="5176461"/>
            <a:ext cx="2432881" cy="16155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49" y="3734146"/>
            <a:ext cx="2267876" cy="15060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97710" y="5584143"/>
            <a:ext cx="304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Проект «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ЗелАрбат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" y="0"/>
            <a:ext cx="9141694" cy="68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341394"/>
            <a:ext cx="8229600" cy="452596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65" y="980728"/>
            <a:ext cx="3384376" cy="13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" y="-1"/>
            <a:ext cx="9141695" cy="68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16621"/>
            <a:ext cx="9191926" cy="689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4445" y="191683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палата района Крюково </a:t>
            </a:r>
            <a:r>
              <a:rPr lang="ru-RU" sz="3600" dirty="0" smtClean="0"/>
              <a:t>-  </a:t>
            </a:r>
            <a:r>
              <a:rPr lang="ru-RU" b="1" dirty="0" smtClean="0"/>
              <a:t>это</a:t>
            </a:r>
            <a:r>
              <a:rPr lang="ru-RU" sz="3600" dirty="0" smtClean="0"/>
              <a:t> </a:t>
            </a:r>
            <a:r>
              <a:rPr lang="ru-RU" b="1" dirty="0" smtClean="0"/>
              <a:t>совещательно-консультативный орган, </a:t>
            </a:r>
            <a:r>
              <a:rPr lang="ru-RU" b="1" dirty="0"/>
              <a:t>который состоит из представителей молодежи города Москвы. Руководством палаты является Председатель. </a:t>
            </a:r>
          </a:p>
        </p:txBody>
      </p:sp>
      <p:pic>
        <p:nvPicPr>
          <p:cNvPr id="2052" name="Picture 4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767"/>
            <a:ext cx="2479923" cy="9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/>
          <a:stretch/>
        </p:blipFill>
        <p:spPr bwMode="auto">
          <a:xfrm>
            <a:off x="0" y="-9663"/>
            <a:ext cx="9144000" cy="685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0"/>
            <a:ext cx="150016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16621"/>
            <a:ext cx="9191926" cy="689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7997751" cy="9989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Члены Молодежной палат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2" name="Picture 4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767"/>
            <a:ext cx="2479923" cy="9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7056784" cy="3969441"/>
          </a:xfrm>
        </p:spPr>
      </p:pic>
    </p:spTree>
    <p:extLst>
      <p:ext uri="{BB962C8B-B14F-4D97-AF65-F5344CB8AC3E}">
        <p14:creationId xmlns:p14="http://schemas.microsoft.com/office/powerpoint/2010/main" val="39637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8"/>
            <a:ext cx="9144001" cy="68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90709"/>
            <a:ext cx="2004224" cy="96202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93" y="4437112"/>
            <a:ext cx="3088294" cy="152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" y="0"/>
            <a:ext cx="9141694" cy="68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9797"/>
            <a:ext cx="2503271" cy="100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7961246"/>
              </p:ext>
            </p:extLst>
          </p:nvPr>
        </p:nvGraphicFramePr>
        <p:xfrm>
          <a:off x="21809" y="1340768"/>
          <a:ext cx="9141694" cy="524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920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" y="10818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9276" y="260648"/>
            <a:ext cx="9841836" cy="1143000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C00000"/>
                </a:solidFill>
              </a:rPr>
              <a:t>Мероприятия                                                  Молодежной палаты района Крюково</a:t>
            </a:r>
            <a:endParaRPr lang="ru-RU" sz="3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93" y="58835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pp.userapi.com/c846419/v846419101/85a22/r8rm6P8iC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3" y="1789789"/>
            <a:ext cx="2780036" cy="2085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pp.userapi.com/c840538/v840538463/7d5ba/Ua08MDwdPg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42" y="1815482"/>
            <a:ext cx="2564115" cy="2059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pp.userapi.com/c824701/v824701751/be049/qamOTmz0lt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38" y="3747098"/>
            <a:ext cx="2721025" cy="1930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sun1-20.userapi.com/c840025/v840025389/1265e/OldXUyFPEF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40" y="3439818"/>
            <a:ext cx="2698419" cy="213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pp.userapi.com/c834302/v834302199/92ca/DLRdxrdwKp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1" y="3747097"/>
            <a:ext cx="2765606" cy="1930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s://pp.userapi.com/c824203/v824203037/16d559/pnYV0-BffC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1758486"/>
            <a:ext cx="1684604" cy="211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s://pp.userapi.com/c830308/v830308778/11f613/ed33kvKZqgc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8486"/>
            <a:ext cx="2431952" cy="211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s://pp.userapi.com/c840538/v840538463/7d5a6/Mwk_XPuUEr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08" y="3684725"/>
            <a:ext cx="1484899" cy="1889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слай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" y="10818"/>
            <a:ext cx="9139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20688" y="188640"/>
            <a:ext cx="984183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Автопробег по местам Боевой славы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Anna\Desktop\л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24" y="0"/>
            <a:ext cx="227180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78601"/>
            <a:ext cx="3456384" cy="2314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" y="5064320"/>
            <a:ext cx="2559714" cy="171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16531"/>
            <a:ext cx="1990477" cy="2817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" y="1412775"/>
            <a:ext cx="2555320" cy="17108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1291601"/>
            <a:ext cx="2736304" cy="18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233</Words>
  <Application>Microsoft Office PowerPoint</Application>
  <PresentationFormat>Экран (4:3)</PresentationFormat>
  <Paragraphs>58</Paragraphs>
  <Slides>16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1_Тема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Члены Молодежной палаты</vt:lpstr>
      <vt:lpstr>Презентация PowerPoint</vt:lpstr>
      <vt:lpstr>Презентация PowerPoint</vt:lpstr>
      <vt:lpstr>Мероприятия                                                  Молодежной палаты района Крюково</vt:lpstr>
      <vt:lpstr>Автопробег по местам Боевой славы </vt:lpstr>
      <vt:lpstr>Презентация PowerPoint</vt:lpstr>
      <vt:lpstr>Мероприятия _ Февраль</vt:lpstr>
      <vt:lpstr>Мероприятия _ Апрель</vt:lpstr>
      <vt:lpstr>Мероприятия _ Май</vt:lpstr>
      <vt:lpstr>Мероприятия _Июнь</vt:lpstr>
      <vt:lpstr>Мероприятия _ Июль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Молодежная палата района Крюково</dc:title>
  <dc:creator>Anna</dc:creator>
  <cp:lastModifiedBy>ER_1</cp:lastModifiedBy>
  <cp:revision>24</cp:revision>
  <cp:lastPrinted>2018-08-01T12:59:35Z</cp:lastPrinted>
  <dcterms:created xsi:type="dcterms:W3CDTF">2018-06-29T11:30:50Z</dcterms:created>
  <dcterms:modified xsi:type="dcterms:W3CDTF">2018-08-01T15:19:23Z</dcterms:modified>
</cp:coreProperties>
</file>